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7" r:id="rId3"/>
    <p:sldId id="288" r:id="rId4"/>
    <p:sldId id="289" r:id="rId5"/>
    <p:sldId id="284" r:id="rId6"/>
    <p:sldId id="294" r:id="rId7"/>
    <p:sldId id="260" r:id="rId8"/>
    <p:sldId id="261" r:id="rId9"/>
    <p:sldId id="285" r:id="rId10"/>
    <p:sldId id="286" r:id="rId11"/>
    <p:sldId id="290" r:id="rId12"/>
    <p:sldId id="292" r:id="rId13"/>
    <p:sldId id="262" r:id="rId14"/>
    <p:sldId id="293" r:id="rId15"/>
    <p:sldId id="263" r:id="rId16"/>
    <p:sldId id="264" r:id="rId17"/>
    <p:sldId id="265" r:id="rId18"/>
    <p:sldId id="257" r:id="rId19"/>
    <p:sldId id="258" r:id="rId20"/>
    <p:sldId id="259" r:id="rId21"/>
    <p:sldId id="295" r:id="rId22"/>
    <p:sldId id="266" r:id="rId23"/>
    <p:sldId id="268" r:id="rId24"/>
    <p:sldId id="267" r:id="rId25"/>
    <p:sldId id="269" r:id="rId26"/>
    <p:sldId id="274" r:id="rId27"/>
    <p:sldId id="275" r:id="rId28"/>
    <p:sldId id="270" r:id="rId29"/>
    <p:sldId id="271" r:id="rId30"/>
    <p:sldId id="272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D5B37-192C-00B1-539E-5CAF8E7703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CCBEEC-9550-4FC6-C61F-C9CFC41A7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72D93-9459-18DA-8D94-E61B35C47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84CFD-7242-767B-0864-E06DF14D3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4E75F-BBA0-4A45-A411-3A3A09E98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4010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88760-40B1-894A-0036-4468577A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455A99-FD0C-9ED6-447B-F3547D49F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BD714-78E8-A15E-AAE1-BB5143EE4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37A58-7919-5DA6-AE30-7773C37A1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A860D-95B7-CF91-D097-0A8A47226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500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0B2C9B-2D51-D11E-DCE0-5F9EA7D8F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96716-E8BD-FBBE-42B9-006BD96198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9B7E9-7DF3-022F-3428-C50E47B50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1F2E1-9D81-8E88-B2E4-C074C827C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75758-11DE-9F77-3E62-01B44827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998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2DE9F-29DF-2347-D26E-99AC51710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BD453-3022-1328-88C2-DB6BAE5C3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BEDC6-800D-3BE5-2D4D-523CA8ECE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D864D-01C3-9BE9-65C9-ECD6189F7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DD902-6A29-E5C3-231A-21592263E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341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6B20C-ED70-627A-5173-D28B6951D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85C21-5FAC-79E4-ED2E-540711B2C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03E22-BE75-E717-A86D-64B345922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A1447-812B-AA64-03CE-85C191A6E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81607-DF82-D59D-0BAC-0FFE556AE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385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FA012-96CE-B072-9AC2-EB878568A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8AE86-9F75-47C6-2049-EF546AC767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B88394-C918-C741-3916-FC812E93B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8D25D-D301-3CA7-C94E-917C85023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80FCF9-99B1-2F71-DC83-B30948B62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93F6E9-07CB-AC5D-481A-70DBD7C9D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506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5C9AD-22ED-46A5-AD9E-29B12A905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4E1DD-D157-6123-3336-410C46A7A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B03852-6AB7-F829-53A6-6C384DFDE5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168381-CB76-FE46-6AF9-952B99061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82F340-C0F2-58F7-4981-302F312F53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3EFACD-EBA5-66C7-8BA8-EF71C54D2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3F704-7F79-3C00-4988-10AB409A3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B7BFB3-9F90-A5F8-5ADB-30B9610DD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266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82A83-A33D-C327-A519-E5D4571FA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82B777-229C-3199-23B1-FF4195A09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C092A-D07F-7571-2E98-7974E687D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F61E64-FACC-F1AB-5E00-37ABFFF46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0901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033C84-CDC4-3C40-E04B-335226BA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BE2814-ACDB-B0CB-FAC6-DEA75F634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C82FFE-20DC-D65E-1E5E-8F3A9FE00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2764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E1524-92CA-62D8-4542-74DE3BAC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A14AB-5C97-D277-63ED-2461EBC97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87777-EC30-6331-2334-63074046C2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EC71A8-3A03-2287-26F5-4D8927D0C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ED8A8-8651-94FC-AAE8-CAA7480FF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FAB776-81B9-B56D-9CF4-53B12FB47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9852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BB61-F2F4-6426-5949-E9DA8953D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3DD306-6506-32CB-8D4B-4FACDFA20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0FA2C-F44C-B465-911D-7DED6F862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87B01-87F4-556A-D570-8020207CE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36721-D193-4771-8ECB-3B9A650A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8A65B-6C76-9E99-30F5-23FC8C65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188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543962-57D5-E933-8972-ABBB6519E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B0110-64DD-4A90-87DB-1CE4F89CE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1FCEC-B535-2759-FC23-D26DCAC5D9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86A0-EE3A-4450-B9A2-D78F368D451D}" type="datetimeFigureOut">
              <a:rPr lang="en-IN" smtClean="0"/>
              <a:t>02-11-2025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A2DF0-7741-EA8B-C315-16148344FF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44981-A246-F636-5B12-F131C54495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7E32F-E193-4676-8D1E-D744DE9488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70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087B-8D89-9421-688E-78B076E0CB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Advanced Data Architecture and Engineering Principles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5030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1808B-B423-0FAD-231C-B839A152E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Components in Data Engineering Architecture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5B3D6B3-639B-10BD-716F-E44D7EC3FE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033487"/>
            <a:ext cx="11131296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Sources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APIs, relational DBs (Oracle, MySQL, PostgreSQL)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Streaming sources (Kafka, IoT devices)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Flat files (CSV, JSON, Parquet)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Ingestion Layer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Batch: Apache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NiFi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Airbyte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AWS Glue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Streaming: Kafka, Flink, Kinesis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Storage Layer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Lakes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raw data): AWS S3, Azure Data Lake, Hadoop HDFS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Warehouses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(for structured, analyzed data): Snowflake,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BigQuery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Redshift, Oracle 23AI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Transformation Layer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ETL/ELT tools: Apache Spark,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dbt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Talend, Informatica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 or SQL-based scripts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Orchestration Layer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Workflow schedulers: Apache Airflow, Prefect, Luigi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Serving Layer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 Tools: Power BI, Tableau, Looker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ML Platforms: TensorFlow,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PyTorch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Vertex AI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357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06AE3-749E-0C77-9EFB-5A9DFEFAE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Data Analyst (DA)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07F54-38E2-DC0C-0B06-29A6CED78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Data Analysts </a:t>
            </a:r>
            <a:r>
              <a:rPr lang="en-US" dirty="0"/>
              <a:t>are the storytellers of the data world. </a:t>
            </a:r>
          </a:p>
          <a:p>
            <a:r>
              <a:rPr lang="en-US" dirty="0"/>
              <a:t>Their main goal is to </a:t>
            </a:r>
            <a:r>
              <a:rPr lang="en-US" dirty="0">
                <a:solidFill>
                  <a:srgbClr val="00B050"/>
                </a:solidFill>
              </a:rPr>
              <a:t>interpret data and communicate findings </a:t>
            </a:r>
            <a:r>
              <a:rPr lang="en-US" dirty="0"/>
              <a:t>that help businesses make informed decisions. </a:t>
            </a:r>
          </a:p>
          <a:p>
            <a:r>
              <a:rPr lang="en-US" dirty="0"/>
              <a:t>They often use </a:t>
            </a:r>
            <a:r>
              <a:rPr lang="en-US" b="1" dirty="0">
                <a:solidFill>
                  <a:srgbClr val="00B050"/>
                </a:solidFill>
              </a:rPr>
              <a:t>the clean data provided by Data Engineers</a:t>
            </a:r>
            <a:r>
              <a:rPr lang="en-US" dirty="0"/>
              <a:t> to answer specific business questions, identify trends, and create visualizations. 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0280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BDA38-C126-7725-D69F-96D21D611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1FFC445-3D49-7102-EF9A-6C8DB8EB76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175682"/>
              </p:ext>
            </p:extLst>
          </p:nvPr>
        </p:nvGraphicFramePr>
        <p:xfrm>
          <a:off x="1300480" y="1560914"/>
          <a:ext cx="8127999" cy="39986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90347859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5073200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2884365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Focus Area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Key Responsibilities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Core Skills/Tools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524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Insights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Cleaning and preparing data for analysis; creating reports and dashboards; performing ad-hoc analysis; communicating insights to stakeholders.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SQL, Excel, Python/R (for statistical analysis), BI Tools (e.g., Tableau, Power BI, Looker), basic statistics.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638916"/>
                  </a:ext>
                </a:extLst>
              </a:tr>
              <a:tr h="42739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7181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The "</a:t>
                      </a:r>
                      <a:r>
                        <a:rPr lang="en-IN" b="1" dirty="0"/>
                        <a:t>Who</a:t>
                      </a:r>
                      <a:r>
                        <a:rPr lang="en-IN" dirty="0"/>
                        <a:t>"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analysts provide actionable insights to management, marketing, sales, and operations teams.	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489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1041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DB02C-CF30-E132-F43D-C98B400FC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Machine Learning Engineer / Data Scientist (ML/DS)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358D5-CB7E-BC1A-B59F-1DBC5DA80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ML professional focuses on using advanced statistics and algorithms to predict future outcomes or automate complex decision-making processes. </a:t>
            </a:r>
          </a:p>
          <a:p>
            <a:r>
              <a:rPr lang="en-US" dirty="0"/>
              <a:t>They transform raw data into predictive models. 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2580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3F43D3-5CF9-175B-F067-41281980F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788AEDC-AFE7-1761-268E-373D46A22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01371"/>
              </p:ext>
            </p:extLst>
          </p:nvPr>
        </p:nvGraphicFramePr>
        <p:xfrm>
          <a:off x="1300480" y="1560914"/>
          <a:ext cx="8127999" cy="4821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90347859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5073200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2884365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Focus Area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Key Responsibilities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Core Skills/Tools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524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Predictive Modeling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Defining the ML problem; performing feature engineering; selecting and training ML models; evaluating model performance; prototyping the solution.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Python/R (with libraries like scikit-learn, TensorFlow, </a:t>
                      </a:r>
                      <a:r>
                        <a:rPr lang="en-IN" dirty="0" err="1"/>
                        <a:t>PyTorch</a:t>
                      </a:r>
                      <a:r>
                        <a:rPr lang="en-IN" dirty="0"/>
                        <a:t>), statistics, calculus, linear algebra, ML algorithms.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638916"/>
                  </a:ext>
                </a:extLst>
              </a:tr>
              <a:tr h="42739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7181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The "</a:t>
                      </a:r>
                      <a:r>
                        <a:rPr lang="en-IN" b="1" dirty="0"/>
                        <a:t>Who</a:t>
                      </a:r>
                      <a:r>
                        <a:rPr lang="en-IN" dirty="0"/>
                        <a:t>"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ML professionals create models for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MLOps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teams to deploy, and their models' outputs can be used by analysts or integrated into products.</a:t>
                      </a:r>
                      <a:r>
                        <a:rPr lang="en-US" dirty="0"/>
                        <a:t>	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489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4384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A62D3-53A1-EEAC-E949-2B0EFE8A5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Responsibilities 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F089F-8E0E-75A7-06B9-2C29AF047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data analysis and visualization.</a:t>
            </a:r>
          </a:p>
          <a:p>
            <a:r>
              <a:rPr lang="en-US" dirty="0"/>
              <a:t>Statistical modeling and hypothesis testing.</a:t>
            </a:r>
          </a:p>
          <a:p>
            <a:r>
              <a:rPr lang="en-US" dirty="0"/>
              <a:t>Machine learning model development and deployment.</a:t>
            </a:r>
          </a:p>
          <a:p>
            <a:r>
              <a:rPr lang="en-US" dirty="0"/>
              <a:t>Communicate insights to stakeholders.</a:t>
            </a:r>
          </a:p>
          <a:p>
            <a:r>
              <a:rPr lang="en-US" dirty="0"/>
              <a:t>Collaborate with business and engineering teams.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417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7F7F4-CAAE-D74F-26F0-5C9B945A6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0FC18-84B4-1A59-9E2A-26DC7D9B9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752"/>
            <a:ext cx="10515600" cy="4732211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Skills Required</a:t>
            </a:r>
            <a:r>
              <a:rPr lang="en-IN" dirty="0"/>
              <a:t>:</a:t>
            </a:r>
          </a:p>
          <a:p>
            <a:r>
              <a:rPr lang="en-IN" dirty="0"/>
              <a:t>Python/R for data analysis.</a:t>
            </a:r>
          </a:p>
          <a:p>
            <a:r>
              <a:rPr lang="en-IN" dirty="0"/>
              <a:t>Statistics and probability.</a:t>
            </a:r>
          </a:p>
          <a:p>
            <a:r>
              <a:rPr lang="en-IN" dirty="0"/>
              <a:t>Machine learning and deep learning.</a:t>
            </a:r>
          </a:p>
          <a:p>
            <a:r>
              <a:rPr lang="en-IN" dirty="0"/>
              <a:t>Data visualization (Matplotlib, Seaborn, </a:t>
            </a:r>
            <a:r>
              <a:rPr lang="en-IN" dirty="0" err="1"/>
              <a:t>Plotly</a:t>
            </a:r>
            <a:r>
              <a:rPr lang="en-IN" dirty="0"/>
              <a:t>).</a:t>
            </a:r>
          </a:p>
          <a:p>
            <a:r>
              <a:rPr lang="en-IN" dirty="0"/>
              <a:t>Knowledge of business domain.</a:t>
            </a:r>
          </a:p>
          <a:p>
            <a:r>
              <a:rPr lang="en-IN" b="1" dirty="0"/>
              <a:t>Common Tools</a:t>
            </a:r>
            <a:r>
              <a:rPr lang="en-IN" dirty="0"/>
              <a:t>:</a:t>
            </a:r>
          </a:p>
          <a:p>
            <a:r>
              <a:rPr lang="en-IN" dirty="0" err="1"/>
              <a:t>Jupyter</a:t>
            </a:r>
            <a:r>
              <a:rPr lang="en-IN" dirty="0"/>
              <a:t> Notebooks, Pandas, NumPy</a:t>
            </a:r>
          </a:p>
          <a:p>
            <a:r>
              <a:rPr lang="en-IN" dirty="0"/>
              <a:t>Scikit-learn, TensorFlow, </a:t>
            </a:r>
            <a:r>
              <a:rPr lang="en-IN" dirty="0" err="1"/>
              <a:t>PyTorch</a:t>
            </a:r>
            <a:endParaRPr lang="en-IN" dirty="0"/>
          </a:p>
          <a:p>
            <a:r>
              <a:rPr lang="en-IN" dirty="0"/>
              <a:t>Tableau, Power BI</a:t>
            </a:r>
          </a:p>
          <a:p>
            <a:r>
              <a:rPr lang="en-IN" dirty="0"/>
              <a:t>SQL for querying data</a:t>
            </a:r>
          </a:p>
          <a:p>
            <a:r>
              <a:rPr lang="en-IN" dirty="0"/>
              <a:t>ML lifecycle tools (</a:t>
            </a:r>
            <a:r>
              <a:rPr lang="en-IN" dirty="0" err="1"/>
              <a:t>MLflow</a:t>
            </a:r>
            <a:r>
              <a:rPr lang="en-IN" dirty="0"/>
              <a:t>, Weights &amp; Biases)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09337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C66B793-CFFC-DC5C-91CB-3059F8B09C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566605"/>
              </p:ext>
            </p:extLst>
          </p:nvPr>
        </p:nvGraphicFramePr>
        <p:xfrm>
          <a:off x="838200" y="1600200"/>
          <a:ext cx="10515600" cy="3772694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48856320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48467845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669621270"/>
                    </a:ext>
                  </a:extLst>
                </a:gridCol>
              </a:tblGrid>
              <a:tr h="503026">
                <a:tc>
                  <a:txBody>
                    <a:bodyPr/>
                    <a:lstStyle/>
                    <a:p>
                      <a:r>
                        <a:rPr lang="en-IN"/>
                        <a:t>Aspect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Data Engineering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Data Science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1928390"/>
                  </a:ext>
                </a:extLst>
              </a:tr>
              <a:tr h="503026">
                <a:tc>
                  <a:txBody>
                    <a:bodyPr/>
                    <a:lstStyle/>
                    <a:p>
                      <a:r>
                        <a:rPr lang="en-IN" b="1"/>
                        <a:t>Focus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Data pipelines and infrastructure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analysis and </a:t>
                      </a:r>
                      <a:r>
                        <a:rPr lang="en-IN" dirty="0" err="1"/>
                        <a:t>modeling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9871476"/>
                  </a:ext>
                </a:extLst>
              </a:tr>
              <a:tr h="503026">
                <a:tc>
                  <a:txBody>
                    <a:bodyPr/>
                    <a:lstStyle/>
                    <a:p>
                      <a:r>
                        <a:rPr lang="en-IN" b="1"/>
                        <a:t>Primary Output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Usable and reliable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Insights and predictions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187770"/>
                  </a:ext>
                </a:extLst>
              </a:tr>
              <a:tr h="880295">
                <a:tc>
                  <a:txBody>
                    <a:bodyPr/>
                    <a:lstStyle/>
                    <a:p>
                      <a:r>
                        <a:rPr lang="en-IN" b="1" dirty="0"/>
                        <a:t>Tech Stack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ETL tools, cloud infrastructure, databases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ML libraries, visualization tools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3145155"/>
                  </a:ext>
                </a:extLst>
              </a:tr>
              <a:tr h="503026">
                <a:tc>
                  <a:txBody>
                    <a:bodyPr/>
                    <a:lstStyle/>
                    <a:p>
                      <a:r>
                        <a:rPr lang="en-IN" b="1"/>
                        <a:t>Programming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Python, Java, Scala, SQL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Python, R, SQL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5556723"/>
                  </a:ext>
                </a:extLst>
              </a:tr>
              <a:tr h="880295">
                <a:tc>
                  <a:txBody>
                    <a:bodyPr/>
                    <a:lstStyle/>
                    <a:p>
                      <a:r>
                        <a:rPr lang="en-IN" b="1"/>
                        <a:t>Collaboration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Works closely with engineers &amp; architects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Works with analysts, business, engineers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6007475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A0D7ADB6-A657-698E-46D4-B2B322F47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Differences</a:t>
            </a:r>
          </a:p>
        </p:txBody>
      </p:sp>
    </p:spTree>
    <p:extLst>
      <p:ext uri="{BB962C8B-B14F-4D97-AF65-F5344CB8AC3E}">
        <p14:creationId xmlns:p14="http://schemas.microsoft.com/office/powerpoint/2010/main" val="55977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B5C30-BCAC-792C-D6BE-FE6135EDD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Architecture</a:t>
            </a:r>
            <a:br>
              <a:rPr lang="en-IN" i="1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44A02-D140-1C12-F100-016F5EA49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architecture includes the design and organization of data assets, enabling the management, storage, and use of data within an enterprise. </a:t>
            </a:r>
          </a:p>
          <a:p>
            <a:r>
              <a:rPr lang="en-US" dirty="0"/>
              <a:t>It creates a </a:t>
            </a:r>
            <a:r>
              <a:rPr lang="en-US" b="1" dirty="0"/>
              <a:t>blueprint</a:t>
            </a:r>
            <a:r>
              <a:rPr lang="en-US" dirty="0"/>
              <a:t> that defines data collection, storage, integration, and usage, ensuring that data can be used for business operations and decision-making processes.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6530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4FF41-8524-3DA1-378F-A9CC3549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principles of modern data architecture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9B81A-CDEE-9C37-483D-34AAFA9AC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Data Quality</a:t>
            </a:r>
          </a:p>
          <a:p>
            <a:r>
              <a:rPr lang="en-IN" dirty="0"/>
              <a:t>Data Governance</a:t>
            </a:r>
          </a:p>
          <a:p>
            <a:r>
              <a:rPr lang="en-IN" dirty="0"/>
              <a:t>Data Provenance</a:t>
            </a:r>
          </a:p>
          <a:p>
            <a:r>
              <a:rPr lang="en-IN" dirty="0"/>
              <a:t>Data in Context</a:t>
            </a:r>
          </a:p>
          <a:p>
            <a:r>
              <a:rPr lang="en-IN" dirty="0"/>
              <a:t>Granularity of Detail</a:t>
            </a:r>
          </a:p>
          <a:p>
            <a:r>
              <a:rPr lang="en-IN" dirty="0"/>
              <a:t>Data Security</a:t>
            </a:r>
          </a:p>
          <a:p>
            <a:pPr marL="0" indent="0">
              <a:buNone/>
            </a:pP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2509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2BFB1-595D-6A20-3114-A519887DB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A1061-F47A-B367-133C-05007DBFF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Data</a:t>
            </a:r>
            <a:r>
              <a:rPr lang="en-US" dirty="0"/>
              <a:t> is the fundamental resource that drives all activities in data engineering and the data science life cycle.</a:t>
            </a:r>
          </a:p>
          <a:p>
            <a:r>
              <a:rPr lang="en-US" dirty="0"/>
              <a:t>Its importance is paramount because </a:t>
            </a:r>
            <a:r>
              <a:rPr lang="en-US" b="1" dirty="0"/>
              <a:t>high-quality,</a:t>
            </a:r>
            <a:r>
              <a:rPr lang="en-US" dirty="0"/>
              <a:t> </a:t>
            </a:r>
            <a:r>
              <a:rPr lang="en-US" b="1" dirty="0"/>
              <a:t>reliable</a:t>
            </a:r>
            <a:r>
              <a:rPr lang="en-US" dirty="0"/>
              <a:t>, and accessible data is essential for enabling </a:t>
            </a:r>
            <a:r>
              <a:rPr lang="en-US" b="1" dirty="0"/>
              <a:t>data-driven decision-making</a:t>
            </a:r>
            <a:r>
              <a:rPr lang="en-US" dirty="0"/>
              <a:t>, generating meaningful insights, and ensuring the success and accuracy of analytical models.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5068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A8552-E848-A5C4-3C95-BDBA4A5A7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Responsibilities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2B8C1-4CBB-263F-9118-BBF96708E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Design, construct, and maintain scalable data pipelines.</a:t>
            </a:r>
          </a:p>
          <a:p>
            <a:r>
              <a:rPr lang="en-IN" dirty="0"/>
              <a:t>Integrate data from multiple sources (APIs, databases, files, etc.).</a:t>
            </a:r>
          </a:p>
          <a:p>
            <a:r>
              <a:rPr lang="en-IN" dirty="0"/>
              <a:t>Ensure data quality, governance, and lineage.</a:t>
            </a:r>
          </a:p>
          <a:p>
            <a:r>
              <a:rPr lang="en-IN" dirty="0"/>
              <a:t>Manage and optimize data storage (e.g., data lakes, warehouses).</a:t>
            </a:r>
          </a:p>
          <a:p>
            <a:r>
              <a:rPr lang="en-IN" dirty="0"/>
              <a:t>Work with batch and real-time data processing.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68919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4B53DB93-FE52-782E-28B3-B113E18243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71679"/>
            <a:ext cx="8306698" cy="131245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71396" rIns="0" bIns="9204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0A0A0A"/>
                </a:solidFill>
                <a:effectLst/>
                <a:latin typeface="Google Sans"/>
              </a:rPr>
              <a:t>Importance of Data in the Data Science Life Cycle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DC2A4A-9614-6935-30CC-0D480BE39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932" y="1385316"/>
            <a:ext cx="6200204" cy="521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11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112A6-24D2-D3DE-2023-95AF0772A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CD7DF-93B7-9ABD-F478-6F3B5FDFE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Data Lake</a:t>
            </a:r>
            <a:r>
              <a:rPr lang="en-US" dirty="0"/>
              <a:t> is a </a:t>
            </a:r>
            <a:r>
              <a:rPr lang="en-US" b="1" dirty="0"/>
              <a:t>centralized storage system</a:t>
            </a:r>
            <a:r>
              <a:rPr lang="en-US" dirty="0"/>
              <a:t> that allows you to </a:t>
            </a:r>
            <a:r>
              <a:rPr lang="en-US" b="1" dirty="0"/>
              <a:t>store all your data</a:t>
            </a:r>
            <a:r>
              <a:rPr lang="en-US" dirty="0"/>
              <a:t>—structured, semi-structured, and unstructured—</a:t>
            </a:r>
            <a:r>
              <a:rPr lang="en-US" b="1" dirty="0"/>
              <a:t>at any scale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1584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60266-5AD1-8015-7588-37046560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3182"/>
          </a:xfrm>
        </p:spPr>
        <p:txBody>
          <a:bodyPr>
            <a:normAutofit fontScale="90000"/>
          </a:bodyPr>
          <a:lstStyle/>
          <a:p>
            <a:r>
              <a:rPr lang="en-US" dirty="0"/>
              <a:t>Architecture</a:t>
            </a:r>
            <a:endParaRPr lang="en-IN" dirty="0"/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EA6E5C75-8C63-B3E9-FE6A-325176741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848" y="996695"/>
            <a:ext cx="10085832" cy="5496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6982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8327D-4900-B902-0C7C-77BDED670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a Data Lake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E5D1E8-E5A9-46AF-FF14-283B42E4EA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6654307"/>
              </p:ext>
            </p:extLst>
          </p:nvPr>
        </p:nvGraphicFramePr>
        <p:xfrm>
          <a:off x="838200" y="1545336"/>
          <a:ext cx="10515600" cy="3827558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255151942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4017240927"/>
                    </a:ext>
                  </a:extLst>
                </a:gridCol>
              </a:tblGrid>
              <a:tr h="510341">
                <a:tc>
                  <a:txBody>
                    <a:bodyPr/>
                    <a:lstStyle/>
                    <a:p>
                      <a:r>
                        <a:rPr lang="en-IN" b="1" i="0" dirty="0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662877"/>
                  </a:ext>
                </a:extLst>
              </a:tr>
              <a:tr h="510341">
                <a:tc>
                  <a:txBody>
                    <a:bodyPr/>
                    <a:lstStyle/>
                    <a:p>
                      <a:r>
                        <a:rPr lang="en-IN" b="1"/>
                        <a:t>Stores any data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Raw logs, CSVs, JSON, videos, sensor data, etc.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9116783"/>
                  </a:ext>
                </a:extLst>
              </a:tr>
              <a:tr h="893097">
                <a:tc>
                  <a:txBody>
                    <a:bodyPr/>
                    <a:lstStyle/>
                    <a:p>
                      <a:r>
                        <a:rPr lang="en-IN" b="1"/>
                        <a:t>Schema-on-read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You define the structure </a:t>
                      </a:r>
                      <a:r>
                        <a:rPr lang="en-US" b="1"/>
                        <a:t>when reading</a:t>
                      </a:r>
                      <a:r>
                        <a:rPr lang="en-US"/>
                        <a:t>, not when storing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89686"/>
                  </a:ext>
                </a:extLst>
              </a:tr>
              <a:tr h="510341">
                <a:tc>
                  <a:txBody>
                    <a:bodyPr/>
                    <a:lstStyle/>
                    <a:p>
                      <a:r>
                        <a:rPr lang="en-IN" b="1"/>
                        <a:t>Scalable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Grows with your data, supports petabyte scale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8291673"/>
                  </a:ext>
                </a:extLst>
              </a:tr>
              <a:tr h="893097">
                <a:tc>
                  <a:txBody>
                    <a:bodyPr/>
                    <a:lstStyle/>
                    <a:p>
                      <a:r>
                        <a:rPr lang="en-IN" b="1"/>
                        <a:t>Cost-effective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Store cheaply using object storage (e.g., S3, Azure Blob)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4460327"/>
                  </a:ext>
                </a:extLst>
              </a:tr>
              <a:tr h="510341">
                <a:tc>
                  <a:txBody>
                    <a:bodyPr/>
                    <a:lstStyle/>
                    <a:p>
                      <a:r>
                        <a:rPr lang="en-IN" b="1"/>
                        <a:t>Flexible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 for AI/ML, analytics, reporting, or archiving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8994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07438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5B9CD-3861-21BB-465B-E1E155692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Data Lake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E915B6F-BE01-8CAC-A11C-C488E942AE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4560420"/>
              </p:ext>
            </p:extLst>
          </p:nvPr>
        </p:nvGraphicFramePr>
        <p:xfrm>
          <a:off x="838200" y="1920240"/>
          <a:ext cx="10728960" cy="3361211"/>
        </p:xfrm>
        <a:graphic>
          <a:graphicData uri="http://schemas.openxmlformats.org/drawingml/2006/table">
            <a:tbl>
              <a:tblPr/>
              <a:tblGrid>
                <a:gridCol w="5364480">
                  <a:extLst>
                    <a:ext uri="{9D8B030D-6E8A-4147-A177-3AD203B41FA5}">
                      <a16:colId xmlns:a16="http://schemas.microsoft.com/office/drawing/2014/main" val="2768850556"/>
                    </a:ext>
                  </a:extLst>
                </a:gridCol>
                <a:gridCol w="5364480">
                  <a:extLst>
                    <a:ext uri="{9D8B030D-6E8A-4147-A177-3AD203B41FA5}">
                      <a16:colId xmlns:a16="http://schemas.microsoft.com/office/drawing/2014/main" val="758461871"/>
                    </a:ext>
                  </a:extLst>
                </a:gridCol>
              </a:tblGrid>
              <a:tr h="480173">
                <a:tc>
                  <a:txBody>
                    <a:bodyPr/>
                    <a:lstStyle/>
                    <a:p>
                      <a:r>
                        <a:rPr lang="en-IN" b="1" dirty="0"/>
                        <a:t>Layer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Role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3377893"/>
                  </a:ext>
                </a:extLst>
              </a:tr>
              <a:tr h="480173">
                <a:tc>
                  <a:txBody>
                    <a:bodyPr/>
                    <a:lstStyle/>
                    <a:p>
                      <a:r>
                        <a:rPr lang="en-IN" b="1"/>
                        <a:t>Storage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S3, HDFS, Azure Blob, GCS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5123523"/>
                  </a:ext>
                </a:extLst>
              </a:tr>
              <a:tr h="480173">
                <a:tc>
                  <a:txBody>
                    <a:bodyPr/>
                    <a:lstStyle/>
                    <a:p>
                      <a:r>
                        <a:rPr lang="en-IN" b="1" dirty="0"/>
                        <a:t>Ingestion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Kafka, Apache NiFi, AWS Glue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5465925"/>
                  </a:ext>
                </a:extLst>
              </a:tr>
              <a:tr h="480173">
                <a:tc>
                  <a:txBody>
                    <a:bodyPr/>
                    <a:lstStyle/>
                    <a:p>
                      <a:r>
                        <a:rPr lang="en-IN" b="1"/>
                        <a:t>Processing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Apache Spark, Flink, dbt, EMR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6556816"/>
                  </a:ext>
                </a:extLst>
              </a:tr>
              <a:tr h="480173">
                <a:tc>
                  <a:txBody>
                    <a:bodyPr/>
                    <a:lstStyle/>
                    <a:p>
                      <a:r>
                        <a:rPr lang="en-IN" b="1"/>
                        <a:t>Cataloging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Hive Metastore, AWS Glue Catalog, Apache Atlas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030327"/>
                  </a:ext>
                </a:extLst>
              </a:tr>
              <a:tr h="480173">
                <a:tc>
                  <a:txBody>
                    <a:bodyPr/>
                    <a:lstStyle/>
                    <a:p>
                      <a:r>
                        <a:rPr lang="en-IN" b="1"/>
                        <a:t>Querying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Presto, Trino, Athena, Dremio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1885929"/>
                  </a:ext>
                </a:extLst>
              </a:tr>
              <a:tr h="480173">
                <a:tc>
                  <a:txBody>
                    <a:bodyPr/>
                    <a:lstStyle/>
                    <a:p>
                      <a:r>
                        <a:rPr lang="en-IN" b="1"/>
                        <a:t>Security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IAM, </a:t>
                      </a:r>
                      <a:r>
                        <a:rPr lang="en-IN" dirty="0" err="1"/>
                        <a:t>lakeFS</a:t>
                      </a:r>
                      <a:r>
                        <a:rPr lang="en-IN" dirty="0"/>
                        <a:t>, encryption, data masking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7783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2325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38E6B-60F8-B101-FED8-0CEE66E34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0613"/>
            <a:ext cx="10515600" cy="1325563"/>
          </a:xfrm>
        </p:spPr>
        <p:txBody>
          <a:bodyPr>
            <a:normAutofit fontScale="90000"/>
          </a:bodyPr>
          <a:lstStyle/>
          <a:p>
            <a:pPr fontAlgn="base"/>
            <a:r>
              <a:rPr lang="en-IN" dirty="0"/>
              <a:t>Advantages of Data Lakes</a:t>
            </a: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1DE72-9468-1572-33D3-A29952C3D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5730"/>
            <a:ext cx="10515600" cy="4351338"/>
          </a:xfrm>
        </p:spPr>
        <p:txBody>
          <a:bodyPr/>
          <a:lstStyle/>
          <a:p>
            <a:r>
              <a:rPr lang="en-IN" dirty="0"/>
              <a:t>Data Exploration and Discovery</a:t>
            </a:r>
          </a:p>
          <a:p>
            <a:r>
              <a:rPr lang="en-IN" dirty="0"/>
              <a:t>Scalability</a:t>
            </a:r>
          </a:p>
          <a:p>
            <a:r>
              <a:rPr lang="en-IN" dirty="0"/>
              <a:t>Cost-Effectiveness</a:t>
            </a:r>
          </a:p>
          <a:p>
            <a:r>
              <a:rPr lang="en-IN" dirty="0"/>
              <a:t>Flexibility and Agility</a:t>
            </a:r>
          </a:p>
          <a:p>
            <a:r>
              <a:rPr lang="en-IN" dirty="0"/>
              <a:t>Advanced Analytics</a:t>
            </a:r>
          </a:p>
        </p:txBody>
      </p:sp>
    </p:spTree>
    <p:extLst>
      <p:ext uri="{BB962C8B-B14F-4D97-AF65-F5344CB8AC3E}">
        <p14:creationId xmlns:p14="http://schemas.microsoft.com/office/powerpoint/2010/main" val="1989330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2A735-1F4E-35A2-70C2-0E33F652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br>
              <a:rPr lang="en-IN" dirty="0"/>
            </a:br>
            <a:br>
              <a:rPr lang="en-IN" dirty="0"/>
            </a:br>
            <a:r>
              <a:rPr lang="en-IN" dirty="0"/>
              <a:t>Challenges of Data Lakes</a:t>
            </a: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BBC33-F1F4-2EF9-97DB-546588FAE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Data Quality</a:t>
            </a:r>
          </a:p>
          <a:p>
            <a:r>
              <a:rPr lang="en-IN" dirty="0"/>
              <a:t>Security Concerns</a:t>
            </a:r>
          </a:p>
          <a:p>
            <a:r>
              <a:rPr lang="en-IN" dirty="0"/>
              <a:t>Metadata Management</a:t>
            </a:r>
          </a:p>
          <a:p>
            <a:r>
              <a:rPr lang="en-IN" dirty="0"/>
              <a:t>Integration Complexity</a:t>
            </a:r>
          </a:p>
          <a:p>
            <a:r>
              <a:rPr lang="en-IN" dirty="0"/>
              <a:t>Skill Requirements</a:t>
            </a:r>
          </a:p>
        </p:txBody>
      </p:sp>
    </p:spTree>
    <p:extLst>
      <p:ext uri="{BB962C8B-B14F-4D97-AF65-F5344CB8AC3E}">
        <p14:creationId xmlns:p14="http://schemas.microsoft.com/office/powerpoint/2010/main" val="14541897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16817-4359-DB06-128F-6164BFEFB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DAA5D9D-601F-B9EE-D9EA-31D12EA61A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690688"/>
            <a:ext cx="8232648" cy="2814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Create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Delta tables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with versioning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Perform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schema evolution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Use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Time Travel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with Delta Lake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Query raw CSV/JSON data using Spark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Do simple ETL: read → transform → write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Partition and optimize datasets</a:t>
            </a:r>
          </a:p>
        </p:txBody>
      </p:sp>
    </p:spTree>
    <p:extLst>
      <p:ext uri="{BB962C8B-B14F-4D97-AF65-F5344CB8AC3E}">
        <p14:creationId xmlns:p14="http://schemas.microsoft.com/office/powerpoint/2010/main" val="41272583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18318-5504-6504-8784-0863C5A1E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en-US" dirty="0"/>
              <a:t>Data Warehouse vs. Data Lake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F2A2728-C775-CF13-E9FF-E482ABC333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237123"/>
              </p:ext>
            </p:extLst>
          </p:nvPr>
        </p:nvGraphicFramePr>
        <p:xfrm>
          <a:off x="838200" y="987552"/>
          <a:ext cx="9741408" cy="5404105"/>
        </p:xfrm>
        <a:graphic>
          <a:graphicData uri="http://schemas.openxmlformats.org/drawingml/2006/table">
            <a:tbl>
              <a:tblPr/>
              <a:tblGrid>
                <a:gridCol w="2435352">
                  <a:extLst>
                    <a:ext uri="{9D8B030D-6E8A-4147-A177-3AD203B41FA5}">
                      <a16:colId xmlns:a16="http://schemas.microsoft.com/office/drawing/2014/main" val="3211751555"/>
                    </a:ext>
                  </a:extLst>
                </a:gridCol>
                <a:gridCol w="3653028">
                  <a:extLst>
                    <a:ext uri="{9D8B030D-6E8A-4147-A177-3AD203B41FA5}">
                      <a16:colId xmlns:a16="http://schemas.microsoft.com/office/drawing/2014/main" val="1906105512"/>
                    </a:ext>
                  </a:extLst>
                </a:gridCol>
                <a:gridCol w="3653028">
                  <a:extLst>
                    <a:ext uri="{9D8B030D-6E8A-4147-A177-3AD203B41FA5}">
                      <a16:colId xmlns:a16="http://schemas.microsoft.com/office/drawing/2014/main" val="1736621143"/>
                    </a:ext>
                  </a:extLst>
                </a:gridCol>
              </a:tblGrid>
              <a:tr h="627513"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800" b="1" dirty="0">
                          <a:effectLst/>
                        </a:rPr>
                        <a:t>Features</a:t>
                      </a:r>
                    </a:p>
                  </a:txBody>
                  <a:tcPr marL="38100" marR="38100" marT="63500" marB="635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800" b="1" dirty="0">
                          <a:effectLst/>
                        </a:rPr>
                        <a:t>Data Warehouse</a:t>
                      </a:r>
                    </a:p>
                  </a:txBody>
                  <a:tcPr marL="63500" marR="63500" marT="63500" marB="635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800" b="1" dirty="0">
                          <a:effectLst/>
                        </a:rPr>
                        <a:t>Data Lake</a:t>
                      </a:r>
                    </a:p>
                  </a:txBody>
                  <a:tcPr marL="63500" marR="63500" marT="63500" marB="635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61563"/>
                  </a:ext>
                </a:extLst>
              </a:tr>
              <a:tr h="679025"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400" b="1">
                          <a:effectLst/>
                        </a:rPr>
                        <a:t>Data Type</a:t>
                      </a:r>
                    </a:p>
                  </a:txBody>
                  <a:tcPr marL="38100" marR="38100" marT="38227" marB="38227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400" b="0" dirty="0">
                          <a:effectLst/>
                        </a:rPr>
                        <a:t>Primarily structured data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>
                          <a:effectLst/>
                        </a:rPr>
                        <a:t>Structured, semi-structured and unstructured data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6310348"/>
                  </a:ext>
                </a:extLst>
              </a:tr>
              <a:tr h="679025"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400" b="1">
                          <a:effectLst/>
                        </a:rPr>
                        <a:t>Storage Method</a:t>
                      </a:r>
                    </a:p>
                  </a:txBody>
                  <a:tcPr marL="38100" marR="38100" marT="38227" marB="38227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dirty="0">
                          <a:effectLst/>
                        </a:rPr>
                        <a:t>Optimized for structured data with predefined schema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>
                          <a:effectLst/>
                        </a:rPr>
                        <a:t>Stores data in its raw, unprocessed form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968423"/>
                  </a:ext>
                </a:extLst>
              </a:tr>
              <a:tr h="679025"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400" b="1">
                          <a:effectLst/>
                        </a:rPr>
                        <a:t>Scalability</a:t>
                      </a:r>
                    </a:p>
                  </a:txBody>
                  <a:tcPr marL="38100" marR="38100" marT="38227" marB="38227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Limited scalability due to structured data constraints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Highly scalable, capable of handling massive data volumes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7917785"/>
                  </a:ext>
                </a:extLst>
              </a:tr>
              <a:tr h="1030246"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400" b="1">
                          <a:effectLst/>
                        </a:rPr>
                        <a:t>Cost Efficiency</a:t>
                      </a:r>
                    </a:p>
                  </a:txBody>
                  <a:tcPr marL="38100" marR="38100" marT="38227" marB="38227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Can be costly for large datasets due to structured storage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>
                          <a:effectLst/>
                        </a:rPr>
                        <a:t>Cost-effective due to flexible storage options like object storage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460144"/>
                  </a:ext>
                </a:extLst>
              </a:tr>
              <a:tr h="1030246"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400" b="1">
                          <a:effectLst/>
                        </a:rPr>
                        <a:t>Data Processing Approach</a:t>
                      </a:r>
                    </a:p>
                  </a:txBody>
                  <a:tcPr marL="38100" marR="38100" marT="38227" marB="38227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Schema-on-write (data must be structured before ingestion)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Schema-on-read (data is stored in raw form, schema applied during analysis)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8607091"/>
                  </a:ext>
                </a:extLst>
              </a:tr>
              <a:tr h="679025"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IN" sz="1400" b="1">
                          <a:effectLst/>
                        </a:rPr>
                        <a:t>Performance</a:t>
                      </a:r>
                    </a:p>
                  </a:txBody>
                  <a:tcPr marL="38100" marR="38100" marT="38227" marB="38227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>
                          <a:effectLst/>
                        </a:rPr>
                        <a:t>Optimized for fast query performance on structured data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spcAft>
                          <a:spcPts val="750"/>
                        </a:spcAft>
                        <a:buNone/>
                      </a:pPr>
                      <a:r>
                        <a:rPr lang="en-US" sz="1400" b="0" dirty="0">
                          <a:effectLst/>
                        </a:rPr>
                        <a:t>Can be slower due to raw, unprocessed data</a:t>
                      </a:r>
                    </a:p>
                  </a:txBody>
                  <a:tcPr marL="63500" marR="63500" marT="88900" marB="88900" anchor="ctr">
                    <a:lnL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062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8113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E166-6E29-5AC5-CBB4-BD8AC35DD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Engineering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34710-2246-996D-60B3-854BE9B1B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Data Engineers </a:t>
            </a:r>
            <a:r>
              <a:rPr lang="en-US" dirty="0"/>
              <a:t>are the </a:t>
            </a:r>
            <a:r>
              <a:rPr lang="en-US" b="1" dirty="0"/>
              <a:t>architects and builders of the data infrastructure</a:t>
            </a:r>
          </a:p>
          <a:p>
            <a:r>
              <a:rPr lang="en-US" dirty="0"/>
              <a:t> Their primary focus is ensuring data is available, reliable, and accessible for others to use. </a:t>
            </a:r>
          </a:p>
          <a:p>
            <a:r>
              <a:rPr lang="en-US" dirty="0"/>
              <a:t>They build the "</a:t>
            </a:r>
            <a:r>
              <a:rPr lang="en-US" b="1" dirty="0"/>
              <a:t>data pipelines</a:t>
            </a:r>
            <a:r>
              <a:rPr lang="en-US" dirty="0"/>
              <a:t>" that </a:t>
            </a:r>
            <a:r>
              <a:rPr lang="en-US" b="1" dirty="0"/>
              <a:t>ingest</a:t>
            </a:r>
            <a:r>
              <a:rPr lang="en-US" dirty="0"/>
              <a:t>, </a:t>
            </a:r>
            <a:r>
              <a:rPr lang="en-US" b="1" dirty="0"/>
              <a:t>transform</a:t>
            </a:r>
            <a:r>
              <a:rPr lang="en-US" dirty="0"/>
              <a:t>, and </a:t>
            </a:r>
            <a:r>
              <a:rPr lang="en-US" b="1" dirty="0"/>
              <a:t>store data </a:t>
            </a:r>
            <a:r>
              <a:rPr lang="en-US" dirty="0"/>
              <a:t>from various sources into data warehouses, data lakes, or databases.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4011531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C4F73-176F-C5AC-675B-4E1769D2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Mart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13203-47B0-BF11-D73B-5B4482D22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mart is a specialized </a:t>
            </a:r>
            <a:r>
              <a:rPr lang="en-US" b="1" dirty="0"/>
              <a:t>subset of a data warehouse </a:t>
            </a:r>
            <a:r>
              <a:rPr lang="en-US" dirty="0"/>
              <a:t>focused on a specific functional area or department within an organization. </a:t>
            </a:r>
          </a:p>
          <a:p>
            <a:r>
              <a:rPr lang="en-US" dirty="0"/>
              <a:t>It’s optimized for fast access and </a:t>
            </a:r>
            <a:r>
              <a:rPr lang="en-US" b="1" dirty="0"/>
              <a:t>specific analytics needs</a:t>
            </a:r>
            <a:r>
              <a:rPr lang="en-US" dirty="0"/>
              <a:t> rather than storing all enterprise data.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40360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AD566-EC3C-2424-6EC7-16BC4EEAB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a Data Mart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3B0CE88-E094-39B1-5AF5-8DC54B7AAF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2998525"/>
              </p:ext>
            </p:extLst>
          </p:nvPr>
        </p:nvGraphicFramePr>
        <p:xfrm>
          <a:off x="838200" y="1889030"/>
          <a:ext cx="10515600" cy="182880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2078737485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137457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87219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Targeted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For one team/function (sales, HR, etc.)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92606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Fast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Smaller data = faster queries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3165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Simpler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Easier to model &amp; maintain than a full warehouse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50559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Secure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Limits sensitive data access to the right people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1895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39145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1EE4B-8F04-4CA3-65EC-8E199439B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Data Marts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F1FB754-736D-FBF0-8FCA-5DC0771C52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2540980"/>
              </p:ext>
            </p:extLst>
          </p:nvPr>
        </p:nvGraphicFramePr>
        <p:xfrm>
          <a:off x="920496" y="1953038"/>
          <a:ext cx="10515600" cy="201168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48585150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0819467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3718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Dependent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Built from a central data warehouse (ETL pulls from there)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82914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Independent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Built directly from source systems (no central warehouse)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950166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b="1"/>
                        <a:t>Hybrid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Mix of both methods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62903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95434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71E570-3335-A2A5-C80C-ABF6B86059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049551"/>
              </p:ext>
            </p:extLst>
          </p:nvPr>
        </p:nvGraphicFramePr>
        <p:xfrm>
          <a:off x="886968" y="329184"/>
          <a:ext cx="10716768" cy="6355080"/>
        </p:xfrm>
        <a:graphic>
          <a:graphicData uri="http://schemas.openxmlformats.org/drawingml/2006/table">
            <a:tbl>
              <a:tblPr/>
              <a:tblGrid>
                <a:gridCol w="2679192">
                  <a:extLst>
                    <a:ext uri="{9D8B030D-6E8A-4147-A177-3AD203B41FA5}">
                      <a16:colId xmlns:a16="http://schemas.microsoft.com/office/drawing/2014/main" val="2261050321"/>
                    </a:ext>
                  </a:extLst>
                </a:gridCol>
                <a:gridCol w="2679192">
                  <a:extLst>
                    <a:ext uri="{9D8B030D-6E8A-4147-A177-3AD203B41FA5}">
                      <a16:colId xmlns:a16="http://schemas.microsoft.com/office/drawing/2014/main" val="3290654886"/>
                    </a:ext>
                  </a:extLst>
                </a:gridCol>
                <a:gridCol w="2679192">
                  <a:extLst>
                    <a:ext uri="{9D8B030D-6E8A-4147-A177-3AD203B41FA5}">
                      <a16:colId xmlns:a16="http://schemas.microsoft.com/office/drawing/2014/main" val="2528287699"/>
                    </a:ext>
                  </a:extLst>
                </a:gridCol>
                <a:gridCol w="2679192">
                  <a:extLst>
                    <a:ext uri="{9D8B030D-6E8A-4147-A177-3AD203B41FA5}">
                      <a16:colId xmlns:a16="http://schemas.microsoft.com/office/drawing/2014/main" val="854292731"/>
                    </a:ext>
                  </a:extLst>
                </a:gridCol>
              </a:tblGrid>
              <a:tr h="397192">
                <a:tc>
                  <a:txBody>
                    <a:bodyPr/>
                    <a:lstStyle/>
                    <a:p>
                      <a:r>
                        <a:rPr lang="en-IN" sz="2000" b="1" dirty="0"/>
                        <a:t>Feature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1" dirty="0"/>
                        <a:t>Data Lake</a:t>
                      </a:r>
                      <a:r>
                        <a:rPr lang="en-IN" sz="2000" dirty="0"/>
                        <a:t> 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1" dirty="0"/>
                        <a:t>Data Warehouse</a:t>
                      </a:r>
                      <a:r>
                        <a:rPr lang="en-IN" sz="2000" dirty="0"/>
                        <a:t> 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b="1" dirty="0"/>
                        <a:t>Data Mart</a:t>
                      </a:r>
                      <a:r>
                        <a:rPr lang="en-IN" sz="2000" dirty="0"/>
                        <a:t> 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1349461"/>
                  </a:ext>
                </a:extLst>
              </a:tr>
              <a:tr h="695087">
                <a:tc>
                  <a:txBody>
                    <a:bodyPr/>
                    <a:lstStyle/>
                    <a:p>
                      <a:r>
                        <a:rPr lang="en-IN" sz="1300" b="1"/>
                        <a:t>Purpose</a:t>
                      </a:r>
                      <a:endParaRPr lang="en-IN" sz="1300"/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Store </a:t>
                      </a:r>
                      <a:r>
                        <a:rPr lang="en-US" sz="1300" b="1"/>
                        <a:t>all data</a:t>
                      </a:r>
                      <a:r>
                        <a:rPr lang="en-US" sz="1300"/>
                        <a:t> (raw &amp; processed)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Store </a:t>
                      </a:r>
                      <a:r>
                        <a:rPr lang="en-IN" sz="1300" b="1"/>
                        <a:t>structured</a:t>
                      </a:r>
                      <a:r>
                        <a:rPr lang="en-IN" sz="1300"/>
                        <a:t> data for analysis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Store </a:t>
                      </a:r>
                      <a:r>
                        <a:rPr lang="en-IN" sz="1300" b="1"/>
                        <a:t>department-specific</a:t>
                      </a:r>
                      <a:r>
                        <a:rPr lang="en-IN" sz="1300"/>
                        <a:t> data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8717582"/>
                  </a:ext>
                </a:extLst>
              </a:tr>
              <a:tr h="695087">
                <a:tc>
                  <a:txBody>
                    <a:bodyPr/>
                    <a:lstStyle/>
                    <a:p>
                      <a:r>
                        <a:rPr lang="en-IN" sz="1300" b="1"/>
                        <a:t>Data Types</a:t>
                      </a:r>
                      <a:endParaRPr lang="en-IN" sz="1300"/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Structured, semi-structured, unstructured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Mostly structured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Structured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8483141"/>
                  </a:ext>
                </a:extLst>
              </a:tr>
              <a:tr h="695087">
                <a:tc>
                  <a:txBody>
                    <a:bodyPr/>
                    <a:lstStyle/>
                    <a:p>
                      <a:r>
                        <a:rPr lang="en-IN" sz="1300" b="1"/>
                        <a:t>Users</a:t>
                      </a:r>
                      <a:endParaRPr lang="en-IN" sz="1300"/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Data scientists, engineers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Business analysts, BI users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Specific departments (e.g., Sales)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0124303"/>
                  </a:ext>
                </a:extLst>
              </a:tr>
              <a:tr h="695087">
                <a:tc>
                  <a:txBody>
                    <a:bodyPr/>
                    <a:lstStyle/>
                    <a:p>
                      <a:r>
                        <a:rPr lang="en-IN" sz="1300" b="1"/>
                        <a:t>Size &amp; Scope</a:t>
                      </a:r>
                      <a:endParaRPr lang="en-IN" sz="1300"/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Enterprise-wide, huge scale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Enterprise-wide but curated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Limited to a department or team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7567505"/>
                  </a:ext>
                </a:extLst>
              </a:tr>
              <a:tr h="695087">
                <a:tc>
                  <a:txBody>
                    <a:bodyPr/>
                    <a:lstStyle/>
                    <a:p>
                      <a:r>
                        <a:rPr lang="en-IN" sz="1300" b="1"/>
                        <a:t>Storage Cost</a:t>
                      </a:r>
                      <a:endParaRPr lang="en-IN" sz="1300"/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Lower (cheap storage like S3/HDFS)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Higher (optimized for performance)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Lower to moderate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4671605"/>
                  </a:ext>
                </a:extLst>
              </a:tr>
              <a:tr h="695087">
                <a:tc>
                  <a:txBody>
                    <a:bodyPr/>
                    <a:lstStyle/>
                    <a:p>
                      <a:r>
                        <a:rPr lang="en-IN" sz="1300" b="1"/>
                        <a:t>Speed</a:t>
                      </a:r>
                      <a:endParaRPr lang="en-IN" sz="1300"/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Slower querying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Fast, optimized queries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Very fast (smaller data sets)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2587123"/>
                  </a:ext>
                </a:extLst>
              </a:tr>
              <a:tr h="397192">
                <a:tc>
                  <a:txBody>
                    <a:bodyPr/>
                    <a:lstStyle/>
                    <a:p>
                      <a:r>
                        <a:rPr lang="en-IN" sz="1300" b="1"/>
                        <a:t>Schema</a:t>
                      </a:r>
                      <a:endParaRPr lang="en-IN" sz="1300"/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Schema-on-read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Schema-on-write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Schema-on-write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8879046"/>
                  </a:ext>
                </a:extLst>
              </a:tr>
              <a:tr h="695087">
                <a:tc>
                  <a:txBody>
                    <a:bodyPr/>
                    <a:lstStyle/>
                    <a:p>
                      <a:r>
                        <a:rPr lang="en-IN" sz="1300" b="1"/>
                        <a:t>ETL Process</a:t>
                      </a:r>
                      <a:endParaRPr lang="en-IN" sz="1300"/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ELT (transform later)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ETL (transform before loading)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Derived from warehouse or sources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3951479"/>
                  </a:ext>
                </a:extLst>
              </a:tr>
              <a:tr h="695087">
                <a:tc>
                  <a:txBody>
                    <a:bodyPr/>
                    <a:lstStyle/>
                    <a:p>
                      <a:r>
                        <a:rPr lang="en-IN" sz="1300" b="1"/>
                        <a:t>Examples</a:t>
                      </a:r>
                      <a:endParaRPr lang="en-IN" sz="1300"/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v-SE" sz="1300"/>
                        <a:t>Amazon S3 + Delta Lake, Hadoop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/>
                        <a:t>Amazon Redshift, Snowflake, BigQuery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300" dirty="0"/>
                        <a:t>Sales Mart, Marketing Mart</a:t>
                      </a:r>
                    </a:p>
                  </a:txBody>
                  <a:tcPr marL="67990" marR="67990" marT="33995" marB="3399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05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34091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7492-E661-EF2B-B0C3-0FAD05429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Real-World Analogy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3800CDF-9A44-8E55-354B-CFDFBD7B4A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1707506"/>
              </p:ext>
            </p:extLst>
          </p:nvPr>
        </p:nvGraphicFramePr>
        <p:xfrm>
          <a:off x="838200" y="1828800"/>
          <a:ext cx="10515600" cy="3315493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3595050257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897252306"/>
                    </a:ext>
                  </a:extLst>
                </a:gridCol>
              </a:tblGrid>
              <a:tr h="53047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3260736"/>
                  </a:ext>
                </a:extLst>
              </a:tr>
              <a:tr h="928338">
                <a:tc>
                  <a:txBody>
                    <a:bodyPr/>
                    <a:lstStyle/>
                    <a:p>
                      <a:r>
                        <a:rPr lang="en-IN" b="1" dirty="0"/>
                        <a:t>Data Lake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Like a </a:t>
                      </a:r>
                      <a:r>
                        <a:rPr lang="en-US" b="1" dirty="0"/>
                        <a:t>big raw materials warehouse</a:t>
                      </a:r>
                      <a:r>
                        <a:rPr lang="en-US" dirty="0"/>
                        <a:t> — store everything from logs to images, no matter the format.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6413153"/>
                  </a:ext>
                </a:extLst>
              </a:tr>
              <a:tr h="928338">
                <a:tc>
                  <a:txBody>
                    <a:bodyPr/>
                    <a:lstStyle/>
                    <a:p>
                      <a:r>
                        <a:rPr lang="en-IN" b="1" dirty="0"/>
                        <a:t>Data Warehouse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Like a </a:t>
                      </a:r>
                      <a:r>
                        <a:rPr lang="en-US" b="1"/>
                        <a:t>refined product inventory</a:t>
                      </a:r>
                      <a:r>
                        <a:rPr lang="en-US"/>
                        <a:t> — only clean, structured data for analytics.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8945510"/>
                  </a:ext>
                </a:extLst>
              </a:tr>
              <a:tr h="928338">
                <a:tc>
                  <a:txBody>
                    <a:bodyPr/>
                    <a:lstStyle/>
                    <a:p>
                      <a:r>
                        <a:rPr lang="en-IN" b="1" dirty="0"/>
                        <a:t>Data Mart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Like a </a:t>
                      </a:r>
                      <a:r>
                        <a:rPr lang="en-US" b="1" dirty="0"/>
                        <a:t>mini shop</a:t>
                      </a:r>
                      <a:r>
                        <a:rPr lang="en-US" dirty="0"/>
                        <a:t> inside the warehouse just for </a:t>
                      </a:r>
                      <a:r>
                        <a:rPr lang="en-US" b="1" dirty="0"/>
                        <a:t>one team</a:t>
                      </a:r>
                      <a:r>
                        <a:rPr lang="en-US" dirty="0"/>
                        <a:t>, like sales or HR.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4819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07606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1D276-F437-F041-AF4D-C67A24BF8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Iceberg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3E555-D447-DDDB-03E0-C3A98D21C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Apache Iceberg</a:t>
            </a:r>
            <a:r>
              <a:rPr lang="en-US" dirty="0"/>
              <a:t> is an </a:t>
            </a:r>
            <a:r>
              <a:rPr lang="en-US" b="1" dirty="0"/>
              <a:t>open table format</a:t>
            </a:r>
            <a:r>
              <a:rPr lang="en-US" dirty="0"/>
              <a:t> for huge </a:t>
            </a:r>
            <a:r>
              <a:rPr lang="en-US" b="1" dirty="0"/>
              <a:t>analytic datasets</a:t>
            </a:r>
            <a:r>
              <a:rPr lang="en-US" dirty="0"/>
              <a:t>.</a:t>
            </a:r>
          </a:p>
          <a:p>
            <a:r>
              <a:rPr lang="en-US" dirty="0"/>
              <a:t>It's designed to work on data lakes and support features usually found only in databases.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94427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635EBD-063F-F9B4-2ADC-B98A14576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D145B-6315-A28A-9C2A-7B0E200F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Iceberg</a:t>
            </a: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802B966-286F-30AB-8057-98C99DB5BF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0001705"/>
              </p:ext>
            </p:extLst>
          </p:nvPr>
        </p:nvGraphicFramePr>
        <p:xfrm>
          <a:off x="838200" y="1856232"/>
          <a:ext cx="10515600" cy="3242340"/>
        </p:xfrm>
        <a:graphic>
          <a:graphicData uri="http://schemas.openxmlformats.org/drawingml/2006/table">
            <a:tbl>
              <a:tblPr/>
              <a:tblGrid>
                <a:gridCol w="4383024">
                  <a:extLst>
                    <a:ext uri="{9D8B030D-6E8A-4147-A177-3AD203B41FA5}">
                      <a16:colId xmlns:a16="http://schemas.microsoft.com/office/drawing/2014/main" val="4052367649"/>
                    </a:ext>
                  </a:extLst>
                </a:gridCol>
                <a:gridCol w="6132576">
                  <a:extLst>
                    <a:ext uri="{9D8B030D-6E8A-4147-A177-3AD203B41FA5}">
                      <a16:colId xmlns:a16="http://schemas.microsoft.com/office/drawing/2014/main" val="3712217909"/>
                    </a:ext>
                  </a:extLst>
                </a:gridCol>
              </a:tblGrid>
              <a:tr h="540390">
                <a:tc>
                  <a:txBody>
                    <a:bodyPr/>
                    <a:lstStyle/>
                    <a:p>
                      <a:r>
                        <a:rPr lang="en-IN" b="1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6109045"/>
                  </a:ext>
                </a:extLst>
              </a:tr>
              <a:tr h="540390">
                <a:tc>
                  <a:txBody>
                    <a:bodyPr/>
                    <a:lstStyle/>
                    <a:p>
                      <a:r>
                        <a:rPr lang="en-IN" b="1"/>
                        <a:t>ACID Transactions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Safe concurrent reads/writes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41358"/>
                  </a:ext>
                </a:extLst>
              </a:tr>
              <a:tr h="540390">
                <a:tc>
                  <a:txBody>
                    <a:bodyPr/>
                    <a:lstStyle/>
                    <a:p>
                      <a:r>
                        <a:rPr lang="en-IN" b="1"/>
                        <a:t>Time Travel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Query old versions of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1709969"/>
                  </a:ext>
                </a:extLst>
              </a:tr>
              <a:tr h="540390">
                <a:tc>
                  <a:txBody>
                    <a:bodyPr/>
                    <a:lstStyle/>
                    <a:p>
                      <a:r>
                        <a:rPr lang="en-IN" b="1" dirty="0"/>
                        <a:t>Schema Evolution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Change schema without breaking things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376954"/>
                  </a:ext>
                </a:extLst>
              </a:tr>
              <a:tr h="540390">
                <a:tc>
                  <a:txBody>
                    <a:bodyPr/>
                    <a:lstStyle/>
                    <a:p>
                      <a:r>
                        <a:rPr lang="en-IN" b="1"/>
                        <a:t>Partition Evolution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Update partition strategy without rewriting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5753218"/>
                  </a:ext>
                </a:extLst>
              </a:tr>
              <a:tr h="540390">
                <a:tc>
                  <a:txBody>
                    <a:bodyPr/>
                    <a:lstStyle/>
                    <a:p>
                      <a:r>
                        <a:rPr lang="en-IN" b="1"/>
                        <a:t>Hidden Partitioning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Simplifies partitioning logic for users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9345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67340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7BAAD-AF5D-7C9C-B246-BA02C773E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Apache Kafka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E4C4F-21F4-B60B-825E-F3EEBB6C5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Apache Kafka</a:t>
            </a:r>
            <a:r>
              <a:rPr lang="en-US" dirty="0"/>
              <a:t> is a </a:t>
            </a:r>
            <a:r>
              <a:rPr lang="en-US" b="1" dirty="0"/>
              <a:t>distributed event streaming platform</a:t>
            </a:r>
            <a:r>
              <a:rPr lang="en-US" dirty="0"/>
              <a:t> used to:</a:t>
            </a:r>
          </a:p>
          <a:p>
            <a:r>
              <a:rPr lang="en-US" dirty="0"/>
              <a:t>Ingest real-time data</a:t>
            </a:r>
          </a:p>
          <a:p>
            <a:r>
              <a:rPr lang="en-US" dirty="0"/>
              <a:t>Process and analyze streams</a:t>
            </a:r>
          </a:p>
          <a:p>
            <a:r>
              <a:rPr lang="en-US" dirty="0"/>
              <a:t>Build data pipelines and event-driven apps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46925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7300C-2435-B4E8-925C-6E014EDFD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Kafka Works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E7F811A-0D91-AEC2-B026-45AE40D7B4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1153265"/>
              </p:ext>
            </p:extLst>
          </p:nvPr>
        </p:nvGraphicFramePr>
        <p:xfrm>
          <a:off x="987552" y="1532414"/>
          <a:ext cx="7324344" cy="4043809"/>
        </p:xfrm>
        <a:graphic>
          <a:graphicData uri="http://schemas.openxmlformats.org/drawingml/2006/table">
            <a:tbl>
              <a:tblPr/>
              <a:tblGrid>
                <a:gridCol w="1142392">
                  <a:extLst>
                    <a:ext uri="{9D8B030D-6E8A-4147-A177-3AD203B41FA5}">
                      <a16:colId xmlns:a16="http://schemas.microsoft.com/office/drawing/2014/main" val="1198292831"/>
                    </a:ext>
                  </a:extLst>
                </a:gridCol>
                <a:gridCol w="6181952">
                  <a:extLst>
                    <a:ext uri="{9D8B030D-6E8A-4147-A177-3AD203B41FA5}">
                      <a16:colId xmlns:a16="http://schemas.microsoft.com/office/drawing/2014/main" val="139516490"/>
                    </a:ext>
                  </a:extLst>
                </a:gridCol>
              </a:tblGrid>
              <a:tr h="577687">
                <a:tc>
                  <a:txBody>
                    <a:bodyPr/>
                    <a:lstStyle/>
                    <a:p>
                      <a:r>
                        <a:rPr lang="en-IN" b="1"/>
                        <a:t>Producer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Sends (publishes) messages to Kafka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2957103"/>
                  </a:ext>
                </a:extLst>
              </a:tr>
              <a:tr h="577687">
                <a:tc>
                  <a:txBody>
                    <a:bodyPr/>
                    <a:lstStyle/>
                    <a:p>
                      <a:r>
                        <a:rPr lang="en-IN" b="1"/>
                        <a:t>Consumer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Reads (subscribes to) messages from Kafka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7807422"/>
                  </a:ext>
                </a:extLst>
              </a:tr>
              <a:tr h="577687">
                <a:tc>
                  <a:txBody>
                    <a:bodyPr/>
                    <a:lstStyle/>
                    <a:p>
                      <a:r>
                        <a:rPr lang="en-IN" b="1"/>
                        <a:t>Topic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Named stream where messages are sent and stored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7130827"/>
                  </a:ext>
                </a:extLst>
              </a:tr>
              <a:tr h="577687">
                <a:tc>
                  <a:txBody>
                    <a:bodyPr/>
                    <a:lstStyle/>
                    <a:p>
                      <a:r>
                        <a:rPr lang="en-IN" b="1"/>
                        <a:t>Partition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 topic is split into partitions to parallelize data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1113102"/>
                  </a:ext>
                </a:extLst>
              </a:tr>
              <a:tr h="577687">
                <a:tc>
                  <a:txBody>
                    <a:bodyPr/>
                    <a:lstStyle/>
                    <a:p>
                      <a:r>
                        <a:rPr lang="en-IN" b="1"/>
                        <a:t>Broker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Kafka server that stores data and serves clients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798230"/>
                  </a:ext>
                </a:extLst>
              </a:tr>
              <a:tr h="577687">
                <a:tc>
                  <a:txBody>
                    <a:bodyPr/>
                    <a:lstStyle/>
                    <a:p>
                      <a:r>
                        <a:rPr lang="en-IN" b="1"/>
                        <a:t>Cluster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Group of brokers working together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8884311"/>
                  </a:ext>
                </a:extLst>
              </a:tr>
              <a:tr h="577687">
                <a:tc>
                  <a:txBody>
                    <a:bodyPr/>
                    <a:lstStyle/>
                    <a:p>
                      <a:r>
                        <a:rPr lang="en-IN" b="1"/>
                        <a:t>Offset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Position of a message in a partition (like a message ID)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1955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13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F2FE660-3E53-6678-2E02-66CCBE538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563779"/>
              </p:ext>
            </p:extLst>
          </p:nvPr>
        </p:nvGraphicFramePr>
        <p:xfrm>
          <a:off x="1300480" y="1560914"/>
          <a:ext cx="8127999" cy="42729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90347859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5073200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2884365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Focus Area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Key Responsibilities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Core Skills/Tools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524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Infrastructure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Designing and building robust ETL/ELT pipelines; managing databases and data warehouses; ensuring data quality, security, and accessibility.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SQL, Python, Scala, Spark, Hadoop, Kafka, Airflow, AWS/Azure/GCP, Data Warehousing (e.g., Snowflake, Redshift).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638916"/>
                  </a:ext>
                </a:extLst>
              </a:tr>
              <a:tr h="42739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7181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The "Who"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engineers provide reliable data for Data Analysts, Machine Learning Engineers, and other business stakeholders.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489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596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D0372A7C-2E8B-9DCE-3F52-E3A04D667B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" y="242824"/>
            <a:ext cx="11411712" cy="626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8199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62F323-CD3B-66DD-61FB-1D2523EC0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468" y="884428"/>
            <a:ext cx="7633716" cy="5089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81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7030C-420A-0886-EDF8-C0F4E38CB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Overview of Data Engineering vs. Data Science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264EE-A362-CC42-CE33-CAD23C8A8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Engineering</a:t>
            </a:r>
          </a:p>
          <a:p>
            <a:r>
              <a:rPr lang="en-US" dirty="0"/>
              <a:t>Build and maintain the data infrastructure and pipelines that make data accessible, reliable, and usable for analysis and machine learning.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0948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8FE2A-0030-B266-927D-78FAC0B3A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Engineering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17E78-6D18-0D54-0BEE-EC9788B27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3856"/>
            <a:ext cx="10515600" cy="5043107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Skills Required</a:t>
            </a:r>
            <a:r>
              <a:rPr lang="en-IN" dirty="0"/>
              <a:t>:</a:t>
            </a:r>
          </a:p>
          <a:p>
            <a:r>
              <a:rPr lang="en-IN" dirty="0"/>
              <a:t>Strong programming (Python, Java, Scala).</a:t>
            </a:r>
          </a:p>
          <a:p>
            <a:r>
              <a:rPr lang="en-IN" dirty="0"/>
              <a:t>Data </a:t>
            </a:r>
            <a:r>
              <a:rPr lang="en-IN" dirty="0" err="1"/>
              <a:t>modeling</a:t>
            </a:r>
            <a:r>
              <a:rPr lang="en-IN" dirty="0"/>
              <a:t> &amp; architecture.</a:t>
            </a:r>
          </a:p>
          <a:p>
            <a:r>
              <a:rPr lang="en-IN" dirty="0"/>
              <a:t>SQL expertise.</a:t>
            </a:r>
          </a:p>
          <a:p>
            <a:r>
              <a:rPr lang="en-IN" dirty="0"/>
              <a:t>ETL/ELT design.</a:t>
            </a:r>
          </a:p>
          <a:p>
            <a:r>
              <a:rPr lang="en-IN" dirty="0"/>
              <a:t>Cloud platforms (AWS, Azure, GCP).</a:t>
            </a:r>
          </a:p>
          <a:p>
            <a:r>
              <a:rPr lang="en-IN" dirty="0"/>
              <a:t>Big Data technologies (Hadoop, Spark, Kafka).</a:t>
            </a:r>
          </a:p>
          <a:p>
            <a:r>
              <a:rPr lang="en-IN" b="1" dirty="0"/>
              <a:t>Common Tools</a:t>
            </a:r>
            <a:r>
              <a:rPr lang="en-IN" dirty="0"/>
              <a:t>:</a:t>
            </a:r>
          </a:p>
          <a:p>
            <a:r>
              <a:rPr lang="en-IN" dirty="0"/>
              <a:t>Airflow, </a:t>
            </a:r>
            <a:r>
              <a:rPr lang="en-IN" dirty="0" err="1"/>
              <a:t>dbt</a:t>
            </a:r>
            <a:r>
              <a:rPr lang="en-IN" dirty="0"/>
              <a:t> (Data Build Tool)</a:t>
            </a:r>
          </a:p>
          <a:p>
            <a:r>
              <a:rPr lang="en-IN" dirty="0"/>
              <a:t>Apache Spark, Kafka, Flink</a:t>
            </a:r>
          </a:p>
          <a:p>
            <a:r>
              <a:rPr lang="en-IN" dirty="0"/>
              <a:t>SQL/NoSQL databases (PostgreSQL, MongoDB, Cassandra)</a:t>
            </a:r>
          </a:p>
          <a:p>
            <a:r>
              <a:rPr lang="en-IN" dirty="0"/>
              <a:t>Data warehouses (Snowflake, Redshift, </a:t>
            </a:r>
            <a:r>
              <a:rPr lang="en-IN" dirty="0" err="1"/>
              <a:t>BigQuery</a:t>
            </a:r>
            <a:r>
              <a:rPr lang="en-IN" dirty="0"/>
              <a:t>)</a:t>
            </a:r>
          </a:p>
          <a:p>
            <a:r>
              <a:rPr lang="en-IN" dirty="0"/>
              <a:t>CI/CD, Docker, Terraform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5132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61529-BBE1-A7E6-0A4C-D291327B5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8912"/>
            <a:ext cx="10515600" cy="57380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[Web App Logs] </a:t>
            </a:r>
          </a:p>
          <a:p>
            <a:pPr marL="0" indent="0">
              <a:buNone/>
            </a:pPr>
            <a:r>
              <a:rPr lang="en-IN" dirty="0"/>
              <a:t>    ↓</a:t>
            </a:r>
          </a:p>
          <a:p>
            <a:pPr marL="0" indent="0">
              <a:buNone/>
            </a:pPr>
            <a:r>
              <a:rPr lang="en-IN" dirty="0"/>
              <a:t>[Kafka Stream] </a:t>
            </a:r>
          </a:p>
          <a:p>
            <a:pPr marL="0" indent="0">
              <a:buNone/>
            </a:pPr>
            <a:r>
              <a:rPr lang="en-IN" dirty="0"/>
              <a:t>    ↓</a:t>
            </a:r>
          </a:p>
          <a:p>
            <a:pPr marL="0" indent="0">
              <a:buNone/>
            </a:pPr>
            <a:r>
              <a:rPr lang="en-IN" dirty="0"/>
              <a:t>[Spark Streaming for cleaning &amp; aggregation]</a:t>
            </a:r>
          </a:p>
          <a:p>
            <a:pPr marL="0" indent="0">
              <a:buNone/>
            </a:pPr>
            <a:r>
              <a:rPr lang="en-IN" dirty="0"/>
              <a:t>    ↓</a:t>
            </a:r>
          </a:p>
          <a:p>
            <a:pPr marL="0" indent="0">
              <a:buNone/>
            </a:pPr>
            <a:r>
              <a:rPr lang="en-IN" dirty="0"/>
              <a:t>[Load into Snowflake Data Warehouse]</a:t>
            </a:r>
          </a:p>
          <a:p>
            <a:pPr marL="0" indent="0">
              <a:buNone/>
            </a:pPr>
            <a:r>
              <a:rPr lang="en-IN" dirty="0"/>
              <a:t>    ↓</a:t>
            </a:r>
          </a:p>
          <a:p>
            <a:pPr marL="0" indent="0">
              <a:buNone/>
            </a:pPr>
            <a:r>
              <a:rPr lang="en-IN" dirty="0"/>
              <a:t>[Tableau dashboard / ML Model Training]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4751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</TotalTime>
  <Words>1934</Words>
  <Application>Microsoft Office PowerPoint</Application>
  <PresentationFormat>Widescreen</PresentationFormat>
  <Paragraphs>319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Google Sans</vt:lpstr>
      <vt:lpstr>Times New Roman</vt:lpstr>
      <vt:lpstr>Office Theme</vt:lpstr>
      <vt:lpstr>Advanced Data Architecture and Engineering Principles</vt:lpstr>
      <vt:lpstr>Data</vt:lpstr>
      <vt:lpstr>Data Engineering</vt:lpstr>
      <vt:lpstr>PowerPoint Presentation</vt:lpstr>
      <vt:lpstr>PowerPoint Presentation</vt:lpstr>
      <vt:lpstr>PowerPoint Presentation</vt:lpstr>
      <vt:lpstr>Overview of Data Engineering vs. Data Science</vt:lpstr>
      <vt:lpstr>Data Engineering </vt:lpstr>
      <vt:lpstr>PowerPoint Presentation</vt:lpstr>
      <vt:lpstr>Key Components in Data Engineering Architecture</vt:lpstr>
      <vt:lpstr>Data Analyst (DA)</vt:lpstr>
      <vt:lpstr>PowerPoint Presentation</vt:lpstr>
      <vt:lpstr>Machine Learning Engineer / Data Scientist (ML/DS)</vt:lpstr>
      <vt:lpstr>PowerPoint Presentation</vt:lpstr>
      <vt:lpstr>Key Responsibilities  </vt:lpstr>
      <vt:lpstr>Data Science </vt:lpstr>
      <vt:lpstr>Key Differences</vt:lpstr>
      <vt:lpstr>Data Architecture </vt:lpstr>
      <vt:lpstr>Key principles of modern data architecture</vt:lpstr>
      <vt:lpstr>Key Responsibilities </vt:lpstr>
      <vt:lpstr>Importance of Data in the Data Science Life Cycle  </vt:lpstr>
      <vt:lpstr>Data Lake</vt:lpstr>
      <vt:lpstr>Architecture</vt:lpstr>
      <vt:lpstr>Characteristics of a Data Lake</vt:lpstr>
      <vt:lpstr>Components of a Data Lake</vt:lpstr>
      <vt:lpstr>Advantages of Data Lakes  </vt:lpstr>
      <vt:lpstr>  Challenges of Data Lakes  </vt:lpstr>
      <vt:lpstr>Hands on</vt:lpstr>
      <vt:lpstr>Data Warehouse vs. Data Lake  </vt:lpstr>
      <vt:lpstr>Data Mart</vt:lpstr>
      <vt:lpstr>Purpose of a Data Mart</vt:lpstr>
      <vt:lpstr>Types of Data Marts</vt:lpstr>
      <vt:lpstr>PowerPoint Presentation</vt:lpstr>
      <vt:lpstr>Real-World Analogy</vt:lpstr>
      <vt:lpstr>Apache Iceberg</vt:lpstr>
      <vt:lpstr>Apache Iceberg</vt:lpstr>
      <vt:lpstr>Apache Kafka</vt:lpstr>
      <vt:lpstr>How Kafka 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kartheeba15@outlook.com</dc:creator>
  <cp:lastModifiedBy>kartheeba15@outlook.com</cp:lastModifiedBy>
  <cp:revision>14</cp:revision>
  <dcterms:created xsi:type="dcterms:W3CDTF">2025-08-04T01:34:30Z</dcterms:created>
  <dcterms:modified xsi:type="dcterms:W3CDTF">2025-11-02T16:04:33Z</dcterms:modified>
</cp:coreProperties>
</file>

<file path=docProps/thumbnail.jpeg>
</file>